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61" r:id="rId5"/>
    <p:sldId id="260" r:id="rId6"/>
    <p:sldId id="264" r:id="rId7"/>
    <p:sldId id="262" r:id="rId8"/>
    <p:sldId id="268" r:id="rId9"/>
    <p:sldId id="272" r:id="rId10"/>
    <p:sldId id="265" r:id="rId11"/>
    <p:sldId id="267" r:id="rId12"/>
    <p:sldId id="273" r:id="rId13"/>
    <p:sldId id="266" r:id="rId14"/>
    <p:sldId id="270" r:id="rId15"/>
    <p:sldId id="276" r:id="rId16"/>
    <p:sldId id="271" r:id="rId17"/>
    <p:sldId id="278" r:id="rId18"/>
    <p:sldId id="274" r:id="rId19"/>
    <p:sldId id="275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FFFF"/>
    <a:srgbClr val="00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A2D-2388-46FE-9E37-F14BF5EC79A5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34DAA-92E0-4AE5-8029-662CC1B60D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34DAA-92E0-4AE5-8029-662CC1B60D5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кроссворд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.Сидит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Ермошка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одной ножке,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нем сто одежек,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все без застежек. (Капуста)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чай кладу его порой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Чай становится такой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Вкусный, ароматный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Витамином С богатый. (лимон).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.Золотая голова велика, тяжела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Золотая голова отдохнуть прилегла.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Голова  велика, только шея тонка.     (Тыква)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Лежит на грядке свинка,                                                                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 Фиолетовая спинка.                                                                    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Зеленый колпачок,                                                                              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Похож на кабачок.  ( Баклажан)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Маленький горький,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  Луку брат.       (Чеснок)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Всех круглее и краснее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     Он в салате всех вкуснее.   (Помидор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Верху зелёно,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    Внизу красно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    В землю вросло.    </a:t>
            </a:r>
            <a:r>
              <a:rPr lang="ru-RU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(Свекла)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34DAA-92E0-4AE5-8029-662CC1B60D5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34DAA-92E0-4AE5-8029-662CC1B60D5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E69D-09E4-4AE0-9447-7912E4934A98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6D4B7-967C-4909-85E8-F146C7B9D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475657" y="2060849"/>
            <a:ext cx="7128792" cy="266429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Секреты здорового питания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179512" y="332656"/>
            <a:ext cx="5400600" cy="18002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285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Викторина</a:t>
            </a:r>
            <a:endParaRPr lang="ru-RU" sz="3600" kern="10" spc="0" dirty="0">
              <a:ln w="2857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pic>
        <p:nvPicPr>
          <p:cNvPr id="1029" name="Рисунок 62" descr="C:\Documents and Settings\Admin\Local Settings\Temporary Internet Files\Content.IE5\WS371T6R\MC90043755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548679"/>
            <a:ext cx="2442964" cy="209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2771800" y="404664"/>
            <a:ext cx="5911850" cy="646112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 rtl="0"/>
            <a:r>
              <a:rPr lang="ru-RU" sz="3600" kern="10" spc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Arial Black"/>
              </a:rPr>
              <a:t>Рыба и рыбопродукты.</a:t>
            </a:r>
            <a:endParaRPr lang="ru-RU" sz="3600" kern="10" spc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Arial Black"/>
            </a:endParaRPr>
          </a:p>
        </p:txBody>
      </p:sp>
      <p:pic>
        <p:nvPicPr>
          <p:cNvPr id="3" name="Picture 125" descr="47"/>
          <p:cNvPicPr>
            <a:picLocks noChangeAspect="1" noChangeArrowheads="1"/>
          </p:cNvPicPr>
          <p:nvPr/>
        </p:nvPicPr>
        <p:blipFill>
          <a:blip r:embed="rId2" cstate="print">
            <a:lum bright="12000" contrast="-12000"/>
          </a:blip>
          <a:srcRect/>
          <a:stretch>
            <a:fillRect/>
          </a:stretch>
        </p:blipFill>
        <p:spPr bwMode="auto">
          <a:xfrm>
            <a:off x="395536" y="332656"/>
            <a:ext cx="1836093" cy="81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4" name="Picture 129" descr="j022377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509120"/>
            <a:ext cx="2592288" cy="18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899592" y="1196752"/>
            <a:ext cx="6956350" cy="1368152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/>
                <a:latin typeface="Arial Black"/>
              </a:rPr>
              <a:t>Назовите литературное произведение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/>
                <a:latin typeface="Arial Black"/>
              </a:rPr>
              <a:t> в котором идет речь о рыбе?</a:t>
            </a:r>
          </a:p>
          <a:p>
            <a:pPr algn="ctr" rtl="0"/>
            <a:endParaRPr lang="ru-RU" sz="3600" kern="10" spc="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B0F0"/>
              </a:solidFill>
              <a:effectLst/>
              <a:latin typeface="Arial Black"/>
            </a:endParaRPr>
          </a:p>
        </p:txBody>
      </p:sp>
      <p:pic>
        <p:nvPicPr>
          <p:cNvPr id="6" name="Picture 3" descr="ryb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869160"/>
            <a:ext cx="2333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331640" y="1484784"/>
            <a:ext cx="71287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Пищевая ценность рыбы и рыбопродуктов близка к мясу. Эта группа - также важнейшие источники высококачественного белка, легкоусвояемого железа и витамина В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Рыбы богаче мяса витаминами РР и В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Это прежде всего микроэлемент "йод".   </a:t>
            </a:r>
          </a:p>
          <a:p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923928" y="3501008"/>
            <a:ext cx="45365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«Сказка про рыбку»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492896"/>
            <a:ext cx="33701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«Лиса и волк»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9992" y="2636912"/>
            <a:ext cx="36551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 рыбаке и рыбке»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140968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«По щучьему веленью»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7" grpId="0"/>
      <p:bldP spid="7" grpId="1"/>
      <p:bldP spid="10241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971600" y="260648"/>
            <a:ext cx="2376264" cy="6480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Овощи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3779912" y="620688"/>
            <a:ext cx="648072" cy="5020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и</a:t>
            </a:r>
            <a:endParaRPr lang="ru-RU" sz="3600" i="1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5076056" y="692696"/>
            <a:ext cx="3024336" cy="6480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/>
                <a:latin typeface="Arial Black"/>
              </a:rPr>
              <a:t>фрукты</a:t>
            </a:r>
            <a:endParaRPr lang="ru-RU" sz="3600" kern="10" spc="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00FF00"/>
              </a:solidFill>
              <a:effectLst/>
              <a:latin typeface="Arial Black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283968" y="1628800"/>
            <a:ext cx="4392488" cy="2232248"/>
          </a:xfrm>
          <a:prstGeom prst="cloud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служат важными источниками ряда минеральных солей (калия, железа), сахаров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9" descr="яблоко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132856"/>
            <a:ext cx="1214438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6" descr="МОРКОВКА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077072"/>
            <a:ext cx="64293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iCAE9LOMF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5373216"/>
            <a:ext cx="1357312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10" descr="iCA4TLVXC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5184555"/>
            <a:ext cx="1774056" cy="117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1201012813%5Fxake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4653136"/>
            <a:ext cx="22669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  <p:bldP spid="2560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764704"/>
          <a:ext cx="8352929" cy="5112567"/>
        </p:xfrm>
        <a:graphic>
          <a:graphicData uri="http://schemas.openxmlformats.org/drawingml/2006/table">
            <a:tbl>
              <a:tblPr/>
              <a:tblGrid>
                <a:gridCol w="542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2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08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1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7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77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44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25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868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945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23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657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baseline="300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277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baseline="30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62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baseline="30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74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baseline="30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645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baseline="30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86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baseline="30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869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baseline="300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979712" y="836712"/>
          <a:ext cx="5832648" cy="457200"/>
        </p:xfrm>
        <a:graphic>
          <a:graphicData uri="http://schemas.openxmlformats.org/drawingml/2006/table">
            <a:tbl>
              <a:tblPr/>
              <a:tblGrid>
                <a:gridCol w="669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3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1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26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 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у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555776" y="1412776"/>
          <a:ext cx="4320480" cy="720080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1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0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419872" y="2204864"/>
          <a:ext cx="4320481" cy="648072"/>
        </p:xfrm>
        <a:graphic>
          <a:graphicData uri="http://schemas.openxmlformats.org/drawingml/2006/table">
            <a:tbl>
              <a:tblPr/>
              <a:tblGrid>
                <a:gridCol w="1116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48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Т 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err="1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ы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в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55776" y="2924944"/>
          <a:ext cx="6336704" cy="648072"/>
        </p:xfrm>
        <a:graphic>
          <a:graphicData uri="http://schemas.openxmlformats.org/drawingml/2006/table">
            <a:tbl>
              <a:tblPr/>
              <a:tblGrid>
                <a:gridCol w="714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7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86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8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8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8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ж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187624" y="3573016"/>
          <a:ext cx="4824535" cy="792088"/>
        </p:xfrm>
        <a:graphic>
          <a:graphicData uri="http://schemas.openxmlformats.org/drawingml/2006/table">
            <a:tbl>
              <a:tblPr/>
              <a:tblGrid>
                <a:gridCol w="615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9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1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ч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Н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259632" y="4293096"/>
          <a:ext cx="5544615" cy="792088"/>
        </p:xfrm>
        <a:graphic>
          <a:graphicData uri="http://schemas.openxmlformats.org/drawingml/2006/table">
            <a:tbl>
              <a:tblPr/>
              <a:tblGrid>
                <a:gridCol w="606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8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9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1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835696" y="5085184"/>
          <a:ext cx="4896544" cy="792088"/>
        </p:xfrm>
        <a:graphic>
          <a:graphicData uri="http://schemas.openxmlformats.org/drawingml/2006/table">
            <a:tbl>
              <a:tblPr/>
              <a:tblGrid>
                <a:gridCol w="711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3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6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в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6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259632" y="476672"/>
            <a:ext cx="7573143" cy="144938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Хлеб и хлебобулочные продукты, 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крупы, макаронные изделия.</a:t>
            </a:r>
            <a:endParaRPr lang="ru-RU" sz="3600" kern="10" spc="0" dirty="0">
              <a:ln w="12700">
                <a:solidFill>
                  <a:srgbClr val="FF00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3" name="Рисунок 2" descr="gerkul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581128"/>
            <a:ext cx="11382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E:\Новая папка (2)\гулька\2009-2010\диплом\дипломная работа Ключенко\102.jpg"/>
          <p:cNvPicPr/>
          <p:nvPr/>
        </p:nvPicPr>
        <p:blipFill>
          <a:blip r:embed="rId3" cstate="print"/>
          <a:srcRect t="3135"/>
          <a:stretch>
            <a:fillRect/>
          </a:stretch>
        </p:blipFill>
        <p:spPr bwMode="auto">
          <a:xfrm>
            <a:off x="2771800" y="4632883"/>
            <a:ext cx="3226300" cy="2225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7" name="Picture 2" descr="kalach-dati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4653136"/>
            <a:ext cx="2592288" cy="191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2204864"/>
            <a:ext cx="84978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Нарисуй по порядку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каши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которые содержат большее количество 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полезных веществ»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Блок-схема: магнитный диск 10"/>
          <p:cNvSpPr/>
          <p:nvPr/>
        </p:nvSpPr>
        <p:spPr>
          <a:xfrm>
            <a:off x="1259632" y="3212976"/>
            <a:ext cx="2232248" cy="1224136"/>
          </a:xfrm>
          <a:prstGeom prst="flowChartMagneticDisk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Овсяная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магнитный диск 11"/>
          <p:cNvSpPr/>
          <p:nvPr/>
        </p:nvSpPr>
        <p:spPr>
          <a:xfrm>
            <a:off x="3707904" y="3212976"/>
            <a:ext cx="2232248" cy="1224136"/>
          </a:xfrm>
          <a:prstGeom prst="flowChartMagneticDisk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Гречневая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магнитный диск 12"/>
          <p:cNvSpPr/>
          <p:nvPr/>
        </p:nvSpPr>
        <p:spPr>
          <a:xfrm>
            <a:off x="6228184" y="3212976"/>
            <a:ext cx="2232248" cy="1224136"/>
          </a:xfrm>
          <a:prstGeom prst="flowChartMagneticDisk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Манная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7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7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Какие продукты помогают расти и развиваться организму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1196752"/>
            <a:ext cx="25922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800" dirty="0" err="1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ырс</a:t>
            </a:r>
            <a:endParaRPr lang="ru-RU" sz="2800" dirty="0" smtClean="0">
              <a:solidFill>
                <a:srgbClr val="000000"/>
              </a:solidFill>
              <a:latin typeface="Arial Black" pitchFamily="34" charset="0"/>
              <a:ea typeface="Calibri" pitchFamily="34" charset="0"/>
              <a:cs typeface="Aharoni" pitchFamily="2" charset="-79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solidFill>
                <a:srgbClr val="000000"/>
              </a:solidFill>
              <a:latin typeface="Arial Black" pitchFamily="34" charset="0"/>
              <a:cs typeface="Aharoni" pitchFamily="2" charset="-79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ясом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ыраб</a:t>
            </a:r>
            <a:endParaRPr lang="ru-RU" sz="2800" dirty="0" smtClean="0">
              <a:solidFill>
                <a:srgbClr val="000000"/>
              </a:solidFill>
              <a:latin typeface="Arial Black" pitchFamily="34" charset="0"/>
              <a:ea typeface="Calibri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solidFill>
                <a:srgbClr val="000000"/>
              </a:solidFill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йаяц</a:t>
            </a:r>
            <a:endParaRPr lang="ru-RU" sz="2800" dirty="0" smtClean="0">
              <a:solidFill>
                <a:srgbClr val="000000"/>
              </a:solidFill>
              <a:latin typeface="Arial Black" pitchFamily="34" charset="0"/>
              <a:ea typeface="Calibri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800" dirty="0" smtClean="0">
              <a:latin typeface="Arial Black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омколо</a:t>
            </a:r>
            <a:endParaRPr lang="ru-RU" sz="2800" dirty="0" smtClean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1268760"/>
            <a:ext cx="18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Сыр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2420888"/>
            <a:ext cx="1440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Мясо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3789040"/>
            <a:ext cx="1249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Рыба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652120" y="5013176"/>
            <a:ext cx="12057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Яйца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52120" y="5877272"/>
            <a:ext cx="1726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Молоко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484784"/>
            <a:ext cx="4248472" cy="483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Горизонтальный свиток 3"/>
          <p:cNvSpPr/>
          <p:nvPr/>
        </p:nvSpPr>
        <p:spPr>
          <a:xfrm>
            <a:off x="683568" y="0"/>
            <a:ext cx="7632848" cy="1196752"/>
          </a:xfrm>
          <a:prstGeom prst="horizontalScroll">
            <a:avLst/>
          </a:prstGeom>
          <a:noFill/>
          <a:ln w="508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Пирамида здорового питания.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827584" y="260648"/>
            <a:ext cx="756084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Собери пословицы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3" name="16-конечная звезда 2"/>
          <p:cNvSpPr/>
          <p:nvPr/>
        </p:nvSpPr>
        <p:spPr>
          <a:xfrm>
            <a:off x="467544" y="1196752"/>
            <a:ext cx="3240360" cy="864096"/>
          </a:xfrm>
          <a:prstGeom prst="star16">
            <a:avLst/>
          </a:prstGeom>
          <a:solidFill>
            <a:srgbClr val="FF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Сладостей тысячи, 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4" name="16-конечная звезда 3"/>
          <p:cNvSpPr/>
          <p:nvPr/>
        </p:nvSpPr>
        <p:spPr>
          <a:xfrm>
            <a:off x="5220072" y="5445224"/>
            <a:ext cx="3240360" cy="936104"/>
          </a:xfrm>
          <a:prstGeom prst="star16">
            <a:avLst/>
          </a:prstGeom>
          <a:solidFill>
            <a:srgbClr val="FF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а здоровье одно.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8" name="8-конечная звезда 7"/>
          <p:cNvSpPr/>
          <p:nvPr/>
        </p:nvSpPr>
        <p:spPr>
          <a:xfrm>
            <a:off x="755576" y="2204864"/>
            <a:ext cx="2520280" cy="936104"/>
          </a:xfrm>
          <a:prstGeom prst="star8">
            <a:avLst/>
          </a:prstGeom>
          <a:solidFill>
            <a:srgbClr val="00FFFF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Овощи, фрукты –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9" name="8-конечная звезда 8"/>
          <p:cNvSpPr/>
          <p:nvPr/>
        </p:nvSpPr>
        <p:spPr>
          <a:xfrm>
            <a:off x="5868144" y="1052736"/>
            <a:ext cx="2520280" cy="936104"/>
          </a:xfrm>
          <a:prstGeom prst="star8">
            <a:avLst/>
          </a:prstGeom>
          <a:solidFill>
            <a:srgbClr val="00FFFF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полезные продукты.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6-конечная звезда 15"/>
          <p:cNvSpPr/>
          <p:nvPr/>
        </p:nvSpPr>
        <p:spPr>
          <a:xfrm>
            <a:off x="5436096" y="2132856"/>
            <a:ext cx="3312368" cy="1512168"/>
          </a:xfrm>
          <a:prstGeom prst="star6">
            <a:avLst/>
          </a:prstGeom>
          <a:solidFill>
            <a:srgbClr val="00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Будешь “Колу” пить, смотри,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7" name="6-конечная звезда 16"/>
          <p:cNvSpPr/>
          <p:nvPr/>
        </p:nvSpPr>
        <p:spPr>
          <a:xfrm>
            <a:off x="611560" y="3645024"/>
            <a:ext cx="3168352" cy="1080120"/>
          </a:xfrm>
          <a:prstGeom prst="star6">
            <a:avLst/>
          </a:prstGeom>
          <a:solidFill>
            <a:srgbClr val="00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растворишься изнутри.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2" name="24-конечная звезда 21"/>
          <p:cNvSpPr/>
          <p:nvPr/>
        </p:nvSpPr>
        <p:spPr>
          <a:xfrm>
            <a:off x="0" y="5157192"/>
            <a:ext cx="4139952" cy="1368152"/>
          </a:xfrm>
          <a:prstGeom prst="star24">
            <a:avLst/>
          </a:prstGeom>
          <a:solidFill>
            <a:srgbClr val="00CC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Лишишься зубов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3" name="24-конечная звезда 22"/>
          <p:cNvSpPr/>
          <p:nvPr/>
        </p:nvSpPr>
        <p:spPr>
          <a:xfrm>
            <a:off x="4644008" y="3429000"/>
            <a:ext cx="4320480" cy="1368152"/>
          </a:xfrm>
          <a:prstGeom prst="star24">
            <a:avLst/>
          </a:prstGeom>
          <a:solidFill>
            <a:srgbClr val="00CC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Будешь кушать “Сникерс” сладкий, </a:t>
            </a:r>
            <a:endParaRPr lang="ru-RU" sz="2400" dirty="0">
              <a:solidFill>
                <a:srgbClr val="FF0000"/>
              </a:solidFill>
            </a:endParaRPr>
          </a:p>
        </p:txBody>
      </p:sp>
      <p:cxnSp>
        <p:nvCxnSpPr>
          <p:cNvPr id="25" name="Прямая со стрелкой 24"/>
          <p:cNvCxnSpPr>
            <a:stCxn id="3" idx="4"/>
            <a:endCxn id="4" idx="11"/>
          </p:cNvCxnSpPr>
          <p:nvPr/>
        </p:nvCxnSpPr>
        <p:spPr>
          <a:xfrm>
            <a:off x="3233370" y="1934306"/>
            <a:ext cx="2110030" cy="37998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2915816" y="1700808"/>
            <a:ext cx="3312368" cy="115212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3347864" y="2780928"/>
            <a:ext cx="2520280" cy="108012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3275856" y="4437112"/>
            <a:ext cx="2232248" cy="108012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971600" y="404664"/>
            <a:ext cx="6861001" cy="83289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/>
                <a:latin typeface="Arial Black"/>
              </a:rPr>
              <a:t>Кондитерские изделия.</a:t>
            </a:r>
            <a:endParaRPr lang="ru-RU" sz="3600" i="1" kern="10" spc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00FF00"/>
              </a:solidFill>
              <a:effectLst/>
              <a:latin typeface="Arial Black"/>
            </a:endParaRPr>
          </a:p>
        </p:txBody>
      </p:sp>
      <p:pic>
        <p:nvPicPr>
          <p:cNvPr id="5" name="Picture 3" descr="G:\Анимации\Торт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005064"/>
            <a:ext cx="2459077" cy="162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nasoloda%5F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21088"/>
            <a:ext cx="3096344" cy="1840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755576" y="1268760"/>
            <a:ext cx="788436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Эта группа продуктов служит в основном источником углеводов и энергии. Учитывая вашу высокую двигательную активность и связанный с этим большой расход энергии, кондитерские изделия не могут считаться для детей ненужными. Кроме того, нельзя рассматривать питание только как процесс поставки в организм пищевых веществ. Питание - это еще и источник радости, положительных эмоций, и кондитерские изделия в этом отношении доставляют немало удовольствия детям всех возрастов.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2699792" y="4725144"/>
            <a:ext cx="5040560" cy="1872208"/>
          </a:xfrm>
          <a:prstGeom prst="horizontalScroll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 увлекайся !</a:t>
            </a:r>
            <a:endParaRPr lang="ru-RU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35845" grpId="0" build="allAtOnce"/>
      <p:bldP spid="8" grpId="0" animBg="1"/>
      <p:bldP spid="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800" b="1" dirty="0">
                <a:solidFill>
                  <a:srgbClr val="0000FF"/>
                </a:solidFill>
              </a:rPr>
              <a:t>Золотые правила питания: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68313" y="1412875"/>
            <a:ext cx="50403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1. Главное – не переедайте. Ешьте в меру.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2. Тщательно пережевывайте пищу, не спешите глотать.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3. Перед едой мойте руки с мылом.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4. Фрукты и овощи надо хорошо мыть.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5. Во время еды не разговаривайте  и  не читайте.</a:t>
            </a:r>
          </a:p>
        </p:txBody>
      </p:sp>
      <p:pic>
        <p:nvPicPr>
          <p:cNvPr id="1026" name="Picture 2" descr="D:\12\рисунки\питание\иииио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149079"/>
            <a:ext cx="2947789" cy="2391379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8610600" cy="41941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Правильное питание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-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путь к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здоровью!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Impact"/>
            </a:endParaRPr>
          </a:p>
        </p:txBody>
      </p:sp>
      <p:pic>
        <p:nvPicPr>
          <p:cNvPr id="4" name="Рисунок 3" descr="j0343359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284984"/>
            <a:ext cx="3095625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907704" y="3645024"/>
            <a:ext cx="4192215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Добрый день! </a:t>
            </a:r>
            <a:endParaRPr lang="ru-RU" sz="3600" kern="10" spc="0" dirty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051720" y="2420888"/>
            <a:ext cx="34798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Доброе утро! </a:t>
            </a:r>
            <a:endParaRPr lang="ru-RU" sz="3600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907704" y="4725144"/>
            <a:ext cx="4830763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Доброго здоровья!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>
            <a:off x="683568" y="2420888"/>
            <a:ext cx="1080120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Unicode MS"/>
                <a:ea typeface="Arial Unicode MS"/>
                <a:cs typeface="Arial Unicode MS"/>
              </a:rPr>
              <a:t>✵</a:t>
            </a:r>
            <a:endParaRPr lang="ru-RU" sz="3600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683568" y="3573016"/>
            <a:ext cx="1080120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Unicode MS"/>
                <a:ea typeface="Arial Unicode MS"/>
                <a:cs typeface="Arial Unicode MS"/>
              </a:rPr>
              <a:t>✵</a:t>
            </a:r>
            <a:endParaRPr lang="ru-RU" sz="3600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611560" y="4725144"/>
            <a:ext cx="1080120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Unicode MS"/>
                <a:ea typeface="Arial Unicode MS"/>
                <a:cs typeface="Arial Unicode MS"/>
              </a:rPr>
              <a:t>✵</a:t>
            </a:r>
            <a:endParaRPr lang="ru-RU" sz="3600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pic>
        <p:nvPicPr>
          <p:cNvPr id="10" name="Рисунок 9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321653">
            <a:off x="137708" y="40432"/>
            <a:ext cx="19812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  <p:bldP spid="20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12845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Литература: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М.М. Безруких, Т.А. Филиппова, А.Г.Макеева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 Две недели в лагере здоровья» ( методическое пособие для учителя)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М.М. Безруких, Т.А. Филиппова, А.Г.Макеева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«Разговор о правильном питании» ( методическое пособие для учителя Полдник. Время есть булочки)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Журнал «Читаем, учимся, играем» № 5-2007г.  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Журнал «Внеклассная работа в школе» № 1 (85)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Якупова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Р.Ш.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Алимсаева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Технология для девочек (методическое руководство)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www. Googl.ru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323528" y="260648"/>
            <a:ext cx="8424936" cy="1656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Здоровый образ жизни - это</a:t>
            </a:r>
            <a:endParaRPr lang="ru-RU" sz="3600" kern="10" spc="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700213"/>
            <a:ext cx="8229600" cy="43195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Соблюдение режима дня.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Правильное питание.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Закаливание.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Соблюдение правил гигиены.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Правила поведения за столом.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Физический труд.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Скажем «Нет!» вредным привычкам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Доброе отношение к людям, к окружающей нас природе, животным.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Правильная организация отдыха и труда.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7296224" cy="9642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92D05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/>
                <a:latin typeface="Arial Black"/>
              </a:rPr>
              <a:t>Закончи фразу:</a:t>
            </a:r>
            <a:endParaRPr lang="ru-RU" sz="3600" kern="10" spc="0" dirty="0">
              <a:ln w="9525">
                <a:solidFill>
                  <a:srgbClr val="92D050"/>
                </a:solidFill>
                <a:round/>
                <a:headEnd/>
                <a:tailEnd/>
              </a:ln>
              <a:solidFill>
                <a:srgbClr val="00B050"/>
              </a:solidFill>
              <a:effectLst/>
              <a:latin typeface="Arial Black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84784"/>
            <a:ext cx="6647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Питание необходимо для того, чтобы 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9064" y="1988840"/>
            <a:ext cx="1764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расти, 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492896"/>
            <a:ext cx="329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быть здоровым.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1988840"/>
            <a:ext cx="2007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двигаться,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3928" y="1988840"/>
            <a:ext cx="1479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играть,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92080" y="1988840"/>
            <a:ext cx="16706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учиться, </a:t>
            </a:r>
            <a:endParaRPr lang="ru-RU" sz="2800" dirty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23528" y="3033247"/>
            <a:ext cx="18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Еда –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45078" y="3068960"/>
            <a:ext cx="3387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 жизни.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707904" y="3789040"/>
            <a:ext cx="37444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здоровой, вкусной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717032"/>
            <a:ext cx="3708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Еда должна быть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7" descr="1751917_a6a26eec944f8d9328a5bb1c501e8af8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3568" y="4221088"/>
            <a:ext cx="2620431" cy="2636912"/>
          </a:xfrm>
          <a:prstGeom prst="ellipse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WordArt 1"/>
          <p:cNvSpPr>
            <a:spLocks noChangeArrowheads="1" noChangeShapeType="1" noTextEdit="1"/>
          </p:cNvSpPr>
          <p:nvPr/>
        </p:nvSpPr>
        <p:spPr bwMode="auto">
          <a:xfrm>
            <a:off x="395536" y="404664"/>
            <a:ext cx="8496943" cy="1670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Сегодня мы продолжим постигать тайны здорового образа жизни человека.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 Мы узнаем о составе пищи, и какую пищу необходимо принимать человеку.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94749" y="2616341"/>
            <a:ext cx="920155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Нарисуйте продукты питания,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которые помогают при простуде?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УК2.GIF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7234518">
            <a:off x="189074" y="4217159"/>
            <a:ext cx="1836737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Администратор\Мои документы\Мои рисунки\-IMAGES-\NICE\FOOD\PG1FO01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3680" y="4293096"/>
            <a:ext cx="288032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46"/>
          <p:cNvPicPr>
            <a:picLocks noChangeAspect="1" noChangeArrowheads="1"/>
          </p:cNvPicPr>
          <p:nvPr/>
        </p:nvPicPr>
        <p:blipFill>
          <a:blip r:embed="rId4" cstate="print"/>
          <a:srcRect l="10661" r="21819"/>
          <a:stretch>
            <a:fillRect/>
          </a:stretch>
        </p:blipFill>
        <p:spPr bwMode="auto">
          <a:xfrm>
            <a:off x="2627784" y="3789040"/>
            <a:ext cx="1368152" cy="151216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pic>
        <p:nvPicPr>
          <p:cNvPr id="1027" name="Picture 3" descr="chay-s-malinoy-128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5013176"/>
            <a:ext cx="201622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1028" name="Picture 4" descr="Кликните для просмотра результата &quot;Чеснок&quot;   2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03648" y="5445224"/>
            <a:ext cx="1219200" cy="89535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35696" y="332656"/>
            <a:ext cx="3643338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"/>
                <a:cs typeface="Arial"/>
              </a:rPr>
              <a:t>ПРАВИЛЬНОЕ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908720"/>
            <a:ext cx="3143272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"/>
                <a:cs typeface="Arial"/>
              </a:rPr>
              <a:t>ПИТАНИЕ -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1628800"/>
            <a:ext cx="2214578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"/>
                <a:cs typeface="Arial"/>
              </a:rPr>
              <a:t> ЗАЛОГ</a:t>
            </a:r>
            <a:endParaRPr lang="ru-RU" sz="36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1643051"/>
            <a:ext cx="3500462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"/>
                <a:cs typeface="Arial"/>
              </a:rPr>
              <a:t>ЗДОРОВЬЯ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28625" y="2286000"/>
            <a:ext cx="3429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66CC"/>
                </a:solidFill>
                <a:latin typeface="Calibri" pitchFamily="34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Calibri" pitchFamily="34" charset="0"/>
              </a:rPr>
              <a:t>Для жизни нам нужна энергия, и мы получаем её из еды и питания. </a:t>
            </a:r>
            <a:endParaRPr lang="ru-RU" sz="3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9063" y="2643188"/>
            <a:ext cx="45313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800" b="1" dirty="0">
                <a:solidFill>
                  <a:srgbClr val="0000FF"/>
                </a:solidFill>
                <a:latin typeface="+mn-lt"/>
              </a:rPr>
              <a:t>Питательные вещества снабжают нас не только энергией, но и строительным материалом  для роста и исправлений повреждений организма.</a:t>
            </a:r>
            <a:endParaRPr lang="ru-RU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53732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Каждый вид продуктов полезен по - своему. Очень важно, чтобы мы употребляли в правильной про-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порции все необходимые продукты.</a:t>
            </a:r>
            <a:endParaRPr lang="ru-RU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5229200"/>
            <a:ext cx="3057525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14" name="Picture 13" descr="Овощ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688"/>
            <a:ext cx="2274888" cy="177800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87624" y="55657"/>
            <a:ext cx="72728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Отгадайте загадку  и вы узнаете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продукт о котором    мы поговорим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060848"/>
            <a:ext cx="30780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Белое, а не вода,</a:t>
            </a:r>
          </a:p>
          <a:p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сладкое, да не мед, </a:t>
            </a:r>
          </a:p>
          <a:p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 рогатого беру </a:t>
            </a:r>
          </a:p>
          <a:p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 деточкам даю. </a:t>
            </a: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23" descr="14"/>
          <p:cNvPicPr>
            <a:picLocks noChangeAspect="1" noChangeArrowheads="1"/>
          </p:cNvPicPr>
          <p:nvPr/>
        </p:nvPicPr>
        <p:blipFill>
          <a:blip r:embed="rId2" cstate="print">
            <a:lum bright="12000" contrast="18000"/>
          </a:blip>
          <a:srcRect/>
          <a:stretch>
            <a:fillRect/>
          </a:stretch>
        </p:blipFill>
        <p:spPr bwMode="auto">
          <a:xfrm>
            <a:off x="4644008" y="1844824"/>
            <a:ext cx="1712057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619672" y="4005064"/>
            <a:ext cx="66602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Наше следующие задания 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«Молоко и молочные продукты».   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4"/>
          <p:cNvGrpSpPr/>
          <p:nvPr/>
        </p:nvGrpSpPr>
        <p:grpSpPr>
          <a:xfrm>
            <a:off x="5292080" y="3302224"/>
            <a:ext cx="2160240" cy="3555776"/>
            <a:chOff x="2555776" y="980728"/>
            <a:chExt cx="2736304" cy="3816424"/>
          </a:xfrm>
        </p:grpSpPr>
        <p:pic>
          <p:nvPicPr>
            <p:cNvPr id="16" name="Picture 123" descr="14"/>
            <p:cNvPicPr>
              <a:picLocks noChangeAspect="1" noChangeArrowheads="1"/>
            </p:cNvPicPr>
            <p:nvPr/>
          </p:nvPicPr>
          <p:blipFill>
            <a:blip r:embed="rId2" cstate="print">
              <a:lum bright="12000" contrast="18000"/>
            </a:blip>
            <a:srcRect/>
            <a:stretch>
              <a:fillRect/>
            </a:stretch>
          </p:blipFill>
          <p:spPr bwMode="auto">
            <a:xfrm>
              <a:off x="2555776" y="980728"/>
              <a:ext cx="2736304" cy="3816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Прямоугольник 16"/>
            <p:cNvSpPr/>
            <p:nvPr/>
          </p:nvSpPr>
          <p:spPr>
            <a:xfrm>
              <a:off x="2843808" y="1700808"/>
              <a:ext cx="864096" cy="2448272"/>
            </a:xfrm>
            <a:prstGeom prst="rect">
              <a:avLst/>
            </a:prstGeom>
            <a:solidFill>
              <a:srgbClr val="00FFFF"/>
            </a:solidFill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ru-RU" sz="2000" dirty="0" smtClean="0">
                  <a:solidFill>
                    <a:srgbClr val="FF0000"/>
                  </a:solidFill>
                </a:rPr>
                <a:t>Сливки</a:t>
              </a:r>
              <a:endParaRPr lang="ru-RU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9" name="Рисунок 8" descr="кефир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980728"/>
            <a:ext cx="857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83568" y="260648"/>
            <a:ext cx="77048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u="sng" dirty="0" smtClean="0">
                <a:solidFill>
                  <a:srgbClr val="0000FF"/>
                </a:solidFill>
              </a:rPr>
              <a:t>Отгадайте  ребусы</a:t>
            </a:r>
            <a:endParaRPr lang="ru-RU" sz="4400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56792"/>
            <a:ext cx="36759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/>
              <a:t>кем-м+фил-л+р</a:t>
            </a:r>
            <a:r>
              <a:rPr lang="ru-RU" sz="3600" dirty="0" smtClean="0"/>
              <a:t> =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492896"/>
            <a:ext cx="504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мок-к+ло+коз-з=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284984"/>
            <a:ext cx="46618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/>
              <a:t>см+ми+е+т-им+а+н+а=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293096"/>
            <a:ext cx="4081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/>
              <a:t>лас+лив+у-а-лу+ки=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5589240"/>
            <a:ext cx="36490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/>
              <a:t>й+оги+ум-ми+рт=</a:t>
            </a:r>
            <a:endParaRPr lang="ru-RU" sz="3600" dirty="0"/>
          </a:p>
        </p:txBody>
      </p:sp>
      <p:grpSp>
        <p:nvGrpSpPr>
          <p:cNvPr id="12" name="Группа 17"/>
          <p:cNvGrpSpPr/>
          <p:nvPr/>
        </p:nvGrpSpPr>
        <p:grpSpPr>
          <a:xfrm>
            <a:off x="4716016" y="4625752"/>
            <a:ext cx="2376264" cy="2232248"/>
            <a:chOff x="5868144" y="332656"/>
            <a:chExt cx="2376264" cy="2232248"/>
          </a:xfrm>
        </p:grpSpPr>
        <p:pic>
          <p:nvPicPr>
            <p:cNvPr id="19" name="Picture 14" descr="j0234740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68144" y="332656"/>
              <a:ext cx="2376264" cy="2232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Овал 19"/>
            <p:cNvSpPr/>
            <p:nvPr/>
          </p:nvSpPr>
          <p:spPr>
            <a:xfrm>
              <a:off x="6300192" y="1340768"/>
              <a:ext cx="1512168" cy="115212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  <a:latin typeface="Arial Black" pitchFamily="34" charset="0"/>
                </a:rPr>
                <a:t>Йогурт</a:t>
              </a:r>
              <a:endParaRPr lang="ru-RU" b="1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</p:grpSp>
      <p:pic>
        <p:nvPicPr>
          <p:cNvPr id="10" name="Picture 131" descr="45"/>
          <p:cNvPicPr>
            <a:picLocks noChangeAspect="1" noChangeArrowheads="1"/>
          </p:cNvPicPr>
          <p:nvPr/>
        </p:nvPicPr>
        <p:blipFill>
          <a:blip r:embed="rId5" cstate="print">
            <a:lum bright="12000" contrast="6000"/>
          </a:blip>
          <a:srcRect/>
          <a:stretch>
            <a:fillRect/>
          </a:stretch>
        </p:blipFill>
        <p:spPr bwMode="auto">
          <a:xfrm>
            <a:off x="4788024" y="3068960"/>
            <a:ext cx="288032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j0177957"/>
          <p:cNvPicPr>
            <a:picLocks noChangeAspect="1" noChangeArrowheads="1"/>
          </p:cNvPicPr>
          <p:nvPr/>
        </p:nvPicPr>
        <p:blipFill>
          <a:blip r:embed="rId6" cstate="print"/>
          <a:srcRect l="57362" r="11146" b="34115"/>
          <a:stretch>
            <a:fillRect/>
          </a:stretch>
        </p:blipFill>
        <p:spPr>
          <a:xfrm>
            <a:off x="5508104" y="1844824"/>
            <a:ext cx="1512168" cy="216024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19675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72816"/>
            <a:ext cx="8100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 группа продуктов включает говядину, баранину, свинину, мясо птиц (куриц, цыплят, индейки), кроликов, а также различные виды сосисок, сарделек, колбас и колбасных изделий. Общее для всех этих продуктов - высокое содержание белка, железа и витамина В</a:t>
            </a:r>
            <a:r>
              <a:rPr lang="ru-RU" b="1" baseline="-25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При этом белки мяса и мясопродуктов обладают высоким качеством. Вот почему мясо рекомендуется ежедневно включать в питание  детей.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WordArt 1"/>
          <p:cNvSpPr>
            <a:spLocks noChangeArrowheads="1" noChangeShapeType="1" noTextEdit="1"/>
          </p:cNvSpPr>
          <p:nvPr/>
        </p:nvSpPr>
        <p:spPr bwMode="auto">
          <a:xfrm>
            <a:off x="3635896" y="332656"/>
            <a:ext cx="4969966" cy="64611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Мясо и мясопродукты.</a:t>
            </a:r>
            <a:endParaRPr lang="ru-RU" sz="3600" i="1" kern="10" spc="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5" name="Picture 120" descr="10"/>
          <p:cNvPicPr>
            <a:picLocks noChangeAspect="1" noChangeArrowheads="1"/>
          </p:cNvPicPr>
          <p:nvPr/>
        </p:nvPicPr>
        <p:blipFill>
          <a:blip r:embed="rId2" cstate="print">
            <a:lum bright="12000" contrast="24000"/>
          </a:blip>
          <a:srcRect/>
          <a:stretch>
            <a:fillRect/>
          </a:stretch>
        </p:blipFill>
        <p:spPr bwMode="auto">
          <a:xfrm>
            <a:off x="6228184" y="5013176"/>
            <a:ext cx="2340025" cy="144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043608" y="3717032"/>
            <a:ext cx="7560840" cy="648072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Arial Black"/>
              </a:rPr>
              <a:t>Какие блюда можно приготовить из мяса?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Arial Black"/>
            </a:endParaRPr>
          </a:p>
        </p:txBody>
      </p:sp>
      <p:pic>
        <p:nvPicPr>
          <p:cNvPr id="8" name="Рисунок 7" descr="рецепт Салат Вкуснятина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9" r="52537" b="42364"/>
          <a:stretch>
            <a:fillRect/>
          </a:stretch>
        </p:blipFill>
        <p:spPr bwMode="auto">
          <a:xfrm>
            <a:off x="251520" y="5157192"/>
            <a:ext cx="2016224" cy="1368152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</p:pic>
      <p:pic>
        <p:nvPicPr>
          <p:cNvPr id="9" name="Рисунок 8" descr="Салат китайский дракон со свининой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301208"/>
            <a:ext cx="1428750" cy="1104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755576" y="4437112"/>
            <a:ext cx="16208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жаркое,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68144" y="4509120"/>
            <a:ext cx="1564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котлеты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95736" y="450912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бифштексы,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4509120"/>
            <a:ext cx="16129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гуляши,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3" descr="b%5Fimage1%5F129258639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188640"/>
            <a:ext cx="21717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2" name="Picture 2" descr="mea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960" y="5013176"/>
            <a:ext cx="198243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2050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740</Words>
  <Application>Microsoft Office PowerPoint</Application>
  <PresentationFormat>Экран (4:3)</PresentationFormat>
  <Paragraphs>222</Paragraphs>
  <Slides>20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Aharoni</vt:lpstr>
      <vt:lpstr>Arial</vt:lpstr>
      <vt:lpstr>Arial Black</vt:lpstr>
      <vt:lpstr>Arial Unicode MS</vt:lpstr>
      <vt:lpstr>Calibri</vt:lpstr>
      <vt:lpstr>Impact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Золотые правила питания: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Вероника</dc:creator>
  <cp:lastModifiedBy>Ученик-8</cp:lastModifiedBy>
  <cp:revision>66</cp:revision>
  <dcterms:created xsi:type="dcterms:W3CDTF">2013-03-31T14:04:32Z</dcterms:created>
  <dcterms:modified xsi:type="dcterms:W3CDTF">2022-09-30T08:06:43Z</dcterms:modified>
</cp:coreProperties>
</file>